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-c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0C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118543" y="0"/>
            <a:ext cx="73152" cy="6858000"/>
          </a:xfrm>
          <a:prstGeom prst="rect">
            <a:avLst/>
          </a:prstGeom>
          <a:solidFill>
            <a:srgbClr val="FF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1097280" y="3520440"/>
            <a:ext cx="9875520" cy="25400"/>
          </a:xfrm>
          <a:prstGeom prst="rect">
            <a:avLst/>
          </a:prstGeom>
          <a:solidFill>
            <a:srgbClr val="FF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22960" y="1554480"/>
            <a:ext cx="105156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00F5FF"/>
                </a:solidFill>
                <a:latin typeface="PingFang SC Light"/>
              </a:defRPr>
            </a:pPr>
            <a:r>
              <a:t>羚牛数智中心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2606040"/>
            <a:ext cx="105156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400" b="0">
                <a:solidFill>
                  <a:srgbClr val="EBF5FF"/>
                </a:solidFill>
                <a:latin typeface="PingFang SC Light"/>
              </a:defRPr>
            </a:pPr>
            <a:r>
              <a:t>建设规划报告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3749039"/>
            <a:ext cx="105156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b="0">
                <a:solidFill>
                  <a:srgbClr val="FF008C"/>
                </a:solidFill>
                <a:latin typeface="Orbitron"/>
              </a:defRPr>
            </a:pPr>
            <a:r>
              <a:t>LINGNIU DIGITAL INTELLIGENCE CENTER  ·  V1.0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" y="4572000"/>
            <a:ext cx="105156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 b="0">
                <a:solidFill>
                  <a:srgbClr val="FFD23C"/>
                </a:solidFill>
                <a:latin typeface="PingFang SC Light"/>
              </a:defRPr>
            </a:pPr>
            <a:r>
              <a:t>羚牛氢能 One OS  ·  氢能交通商业操作系统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childTnLst>
                        <p:par>
                          <p:cTn id="1007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07" dur="5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8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8" dur="4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9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9" dur="400"/>
                                  <p:tgtEl>
                                    <p:spTgt spid="9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10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1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0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10" dur="400"/>
                                  <p:tgtEl>
                                    <p:spTgt spid="10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-hydrog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0C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118543" y="0"/>
            <a:ext cx="73152" cy="6858000"/>
          </a:xfrm>
          <a:prstGeom prst="rect">
            <a:avLst/>
          </a:prstGeom>
          <a:solidFill>
            <a:srgbClr val="FF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731520" y="960120"/>
            <a:ext cx="3200400" cy="508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31520" y="411480"/>
            <a:ext cx="105156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EBF5FF"/>
                </a:solidFill>
                <a:latin typeface="PingFang SC Light"/>
              </a:defRPr>
            </a:pPr>
            <a:r>
              <a:t>Phase 02  ·  平台化 · 复用 · 协同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024128"/>
            <a:ext cx="10058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 b="0">
                <a:solidFill>
                  <a:srgbClr val="00F5FF"/>
                </a:solidFill>
                <a:latin typeface="Orbitron"/>
              </a:defRPr>
            </a:pPr>
            <a:r>
              <a:t>PLATFORM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1463040"/>
            <a:ext cx="10241280" cy="475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600" b="0">
                <a:solidFill>
                  <a:srgbClr val="FF008C"/>
                </a:solidFill>
                <a:latin typeface="PingFang SC Light"/>
              </a:defRPr>
            </a:pPr>
            <a:r>
              <a:t>▸  从有数据到用数据</a:t>
            </a:r>
          </a:p>
          <a:p>
            <a:pPr>
              <a:spcAft>
                <a:spcPts val="1000"/>
              </a:spcAft>
              <a:defRPr sz="1600" b="0">
                <a:solidFill>
                  <a:srgbClr val="A0B4D2"/>
                </a:solidFill>
                <a:latin typeface="PingFang SC Light"/>
              </a:defRPr>
            </a:pPr>
            <a:r>
              <a:t>▸  平台化抽象通用能力</a:t>
            </a:r>
          </a:p>
          <a:p>
            <a:pPr>
              <a:spcAft>
                <a:spcPts val="1000"/>
              </a:spcAft>
              <a:defRPr sz="1600" b="0">
                <a:solidFill>
                  <a:srgbClr val="A0B4D2"/>
                </a:solidFill>
                <a:latin typeface="PingFang SC Light"/>
              </a:defRPr>
            </a:pPr>
            <a:r>
              <a:t>▸  复用降低边际成本</a:t>
            </a:r>
          </a:p>
          <a:p>
            <a:pPr>
              <a:spcAft>
                <a:spcPts val="1000"/>
              </a:spcAft>
              <a:defRPr sz="1600" b="0">
                <a:solidFill>
                  <a:srgbClr val="FFD23C"/>
                </a:solidFill>
                <a:latin typeface="PingFang SC Light"/>
              </a:defRPr>
            </a:pPr>
            <a:r>
              <a:t>▸  跨部门协同打通全链路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childTnLst>
                        <p:par>
                          <p:cTn id="1007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07" dur="5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8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8" dur="4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9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9" dur="400"/>
                                  <p:tgtEl>
                                    <p:spTgt spid="9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-datafl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0C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118543" y="0"/>
            <a:ext cx="73152" cy="6858000"/>
          </a:xfrm>
          <a:prstGeom prst="rect">
            <a:avLst/>
          </a:prstGeom>
          <a:solidFill>
            <a:srgbClr val="FF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731520" y="960120"/>
            <a:ext cx="3200400" cy="508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31520" y="411480"/>
            <a:ext cx="105156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EBF5FF"/>
                </a:solidFill>
                <a:latin typeface="PingFang SC Light"/>
              </a:defRPr>
            </a:pPr>
            <a:r>
              <a:t>Phase 03  ·  智能化 · 开放 · 商业化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024128"/>
            <a:ext cx="10058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 b="0">
                <a:solidFill>
                  <a:srgbClr val="00F5FF"/>
                </a:solidFill>
                <a:latin typeface="Orbitron"/>
              </a:defRPr>
            </a:pPr>
            <a:r>
              <a:t>INTELLIGENCE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1463040"/>
            <a:ext cx="10241280" cy="475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600" b="0">
                <a:solidFill>
                  <a:srgbClr val="FFD23C"/>
                </a:solidFill>
                <a:latin typeface="PingFang SC Light"/>
              </a:defRPr>
            </a:pPr>
            <a:r>
              <a:t>▸  AI驱动绿色智能生态</a:t>
            </a:r>
          </a:p>
          <a:p>
            <a:pPr>
              <a:spcAft>
                <a:spcPts val="1000"/>
              </a:spcAft>
              <a:defRPr sz="1600" b="0">
                <a:solidFill>
                  <a:srgbClr val="A0B4D2"/>
                </a:solidFill>
                <a:latin typeface="PingFang SC Light"/>
              </a:defRPr>
            </a:pPr>
            <a:r>
              <a:t>▸  智能化自主优化</a:t>
            </a:r>
          </a:p>
          <a:p>
            <a:pPr>
              <a:spcAft>
                <a:spcPts val="1000"/>
              </a:spcAft>
              <a:defRPr sz="1600" b="0">
                <a:solidFill>
                  <a:srgbClr val="A0B4D2"/>
                </a:solidFill>
                <a:latin typeface="PingFang SC Light"/>
              </a:defRPr>
            </a:pPr>
            <a:r>
              <a:t>▸  开放API与SaaS</a:t>
            </a:r>
          </a:p>
          <a:p>
            <a:pPr>
              <a:spcAft>
                <a:spcPts val="1000"/>
              </a:spcAft>
              <a:defRPr sz="1600" b="0">
                <a:solidFill>
                  <a:srgbClr val="00F5FF"/>
                </a:solidFill>
                <a:latin typeface="PingFang SC Light"/>
              </a:defRPr>
            </a:pPr>
            <a:r>
              <a:t>▸  成本中心→利润中心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childTnLst>
                        <p:par>
                          <p:cTn id="1007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07" dur="5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8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8" dur="4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9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9" dur="400"/>
                                  <p:tgtEl>
                                    <p:spTgt spid="9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-c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0C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118543" y="0"/>
            <a:ext cx="73152" cy="6858000"/>
          </a:xfrm>
          <a:prstGeom prst="rect">
            <a:avLst/>
          </a:prstGeom>
          <a:solidFill>
            <a:srgbClr val="FF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731520" y="960120"/>
            <a:ext cx="3200400" cy="508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31520" y="411480"/>
            <a:ext cx="105156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EBF5FF"/>
                </a:solidFill>
                <a:latin typeface="PingFang SC Light"/>
              </a:defRPr>
            </a:pPr>
            <a:r>
              <a:t>演进逻辑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024128"/>
            <a:ext cx="10058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 b="0">
                <a:solidFill>
                  <a:srgbClr val="00F5FF"/>
                </a:solidFill>
                <a:latin typeface="Orbitron"/>
              </a:defRPr>
            </a:pPr>
            <a:r>
              <a:t>EVOLUTION LOGIC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2960" y="2194560"/>
            <a:ext cx="2926080" cy="1280160"/>
          </a:xfrm>
          <a:prstGeom prst="roundRect">
            <a:avLst/>
          </a:prstGeom>
          <a:solidFill>
            <a:srgbClr val="0C1230"/>
          </a:solidFill>
          <a:ln w="25400">
            <a:solidFill>
              <a:srgbClr val="00F5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22960" y="2514600"/>
            <a:ext cx="292608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400" b="1">
                <a:solidFill>
                  <a:srgbClr val="00F5FF"/>
                </a:solidFill>
                <a:latin typeface="PingFang SC Light"/>
              </a:defRPr>
            </a:pPr>
            <a:r>
              <a:t>信息化</a:t>
            </a:r>
            <a:br/>
            <a:r>
              <a:t>0 → 1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822192" y="2606040"/>
            <a:ext cx="356616" cy="457200"/>
          </a:xfrm>
          <a:prstGeom prst="rightArrow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4251960" y="2194560"/>
            <a:ext cx="2926080" cy="1280160"/>
          </a:xfrm>
          <a:prstGeom prst="roundRect">
            <a:avLst/>
          </a:prstGeom>
          <a:solidFill>
            <a:srgbClr val="0C1230"/>
          </a:solidFill>
          <a:ln w="25400">
            <a:solidFill>
              <a:srgbClr val="FF00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251960" y="2514600"/>
            <a:ext cx="292608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400" b="1">
                <a:solidFill>
                  <a:srgbClr val="FF008C"/>
                </a:solidFill>
                <a:latin typeface="PingFang SC Light"/>
              </a:defRPr>
            </a:pPr>
            <a:r>
              <a:t>数字化</a:t>
            </a:r>
            <a:br/>
            <a:r>
              <a:t>1 → N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7251192" y="2606040"/>
            <a:ext cx="356616" cy="457200"/>
          </a:xfrm>
          <a:prstGeom prst="rightArrow">
            <a:avLst/>
          </a:prstGeom>
          <a:solidFill>
            <a:srgbClr val="FF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7680960" y="2194560"/>
            <a:ext cx="2926080" cy="1280160"/>
          </a:xfrm>
          <a:prstGeom prst="roundRect">
            <a:avLst/>
          </a:prstGeom>
          <a:solidFill>
            <a:srgbClr val="0C1230"/>
          </a:solidFill>
          <a:ln w="25400">
            <a:solidFill>
              <a:srgbClr val="FFD2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7680960" y="2514600"/>
            <a:ext cx="292608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400" b="1">
                <a:solidFill>
                  <a:srgbClr val="FFD23C"/>
                </a:solidFill>
                <a:latin typeface="PingFang SC Light"/>
              </a:defRPr>
            </a:pPr>
            <a:r>
              <a:t>智能化</a:t>
            </a:r>
            <a:br/>
            <a:r>
              <a:t>N → ∞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20" y="4937760"/>
            <a:ext cx="105156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 b="0">
                <a:solidFill>
                  <a:srgbClr val="EBF5FF"/>
                </a:solidFill>
                <a:latin typeface="PingFang SC Light"/>
              </a:defRPr>
            </a:pPr>
            <a:r>
              <a:t>成本中心  ──▶  利润中心  ·  驱动绿色交通变革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childTnLst>
                        <p:par>
                          <p:cTn id="1007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07" dur="5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8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8" dur="4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9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09" dur="500"/>
                                  <p:tgtEl>
                                    <p:spTgt spid="9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12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12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2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12" dur="500"/>
                                  <p:tgtEl>
                                    <p:spTgt spid="12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15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1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5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15" dur="500"/>
                                  <p:tgtEl>
                                    <p:spTgt spid="15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17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1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7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17" dur="400"/>
                                  <p:tgtEl>
                                    <p:spTgt spid="17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-c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0C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118543" y="0"/>
            <a:ext cx="73152" cy="6858000"/>
          </a:xfrm>
          <a:prstGeom prst="rect">
            <a:avLst/>
          </a:prstGeom>
          <a:solidFill>
            <a:srgbClr val="FF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731520" y="960120"/>
            <a:ext cx="3200400" cy="508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31520" y="411480"/>
            <a:ext cx="105156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EBF5FF"/>
                </a:solidFill>
                <a:latin typeface="PingFang SC Light"/>
              </a:defRPr>
            </a:pPr>
            <a:r>
              <a:t>三、整体建设方案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024128"/>
            <a:ext cx="10058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 b="0">
                <a:solidFill>
                  <a:srgbClr val="00F5FF"/>
                </a:solidFill>
                <a:latin typeface="Orbitron"/>
              </a:defRPr>
            </a:pPr>
            <a:r>
              <a:t>IMPLEMENTATION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1463040"/>
            <a:ext cx="10241280" cy="475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600" b="0">
                <a:solidFill>
                  <a:srgbClr val="00F5FF"/>
                </a:solidFill>
                <a:latin typeface="PingFang SC Light"/>
              </a:defRPr>
            </a:pPr>
            <a:r>
              <a:t>▸  分阶段实施，按业务节奏推进</a:t>
            </a:r>
          </a:p>
          <a:p>
            <a:pPr>
              <a:spcAft>
                <a:spcPts val="1000"/>
              </a:spcAft>
              <a:defRPr sz="1600" b="0">
                <a:solidFill>
                  <a:srgbClr val="A0B4D2"/>
                </a:solidFill>
                <a:latin typeface="PingFang SC Light"/>
              </a:defRPr>
            </a:pPr>
            <a:r>
              <a:t>▸  基础优先：系统能力先于智能</a:t>
            </a:r>
          </a:p>
          <a:p>
            <a:pPr>
              <a:spcAft>
                <a:spcPts val="1000"/>
              </a:spcAft>
              <a:defRPr sz="1600" b="0">
                <a:solidFill>
                  <a:srgbClr val="A0B4D2"/>
                </a:solidFill>
                <a:latin typeface="PingFang SC Light"/>
              </a:defRPr>
            </a:pPr>
            <a:r>
              <a:t>▸  核心内控：需求架构数据内控</a:t>
            </a:r>
          </a:p>
          <a:p>
            <a:pPr>
              <a:spcAft>
                <a:spcPts val="1000"/>
              </a:spcAft>
              <a:defRPr sz="1600" b="0">
                <a:solidFill>
                  <a:srgbClr val="A0B4D2"/>
                </a:solidFill>
                <a:latin typeface="PingFang SC Light"/>
              </a:defRPr>
            </a:pPr>
            <a:r>
              <a:t>▸  敏捷迭代：MVP快速验证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childTnLst>
                        <p:par>
                          <p:cTn id="1007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07" dur="5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8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8" dur="4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9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9" dur="400"/>
                                  <p:tgtEl>
                                    <p:spTgt spid="9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-hydrog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0C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118543" y="0"/>
            <a:ext cx="73152" cy="6858000"/>
          </a:xfrm>
          <a:prstGeom prst="rect">
            <a:avLst/>
          </a:prstGeom>
          <a:solidFill>
            <a:srgbClr val="FF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731520" y="960120"/>
            <a:ext cx="3200400" cy="508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31520" y="411480"/>
            <a:ext cx="105156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EBF5FF"/>
                </a:solidFill>
                <a:latin typeface="PingFang SC Light"/>
              </a:defRPr>
            </a:pPr>
            <a:r>
              <a:t>「1 + N + X」核心理念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024128"/>
            <a:ext cx="10058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 b="0">
                <a:solidFill>
                  <a:srgbClr val="00F5FF"/>
                </a:solidFill>
                <a:latin typeface="Orbitron"/>
              </a:defRPr>
            </a:pPr>
            <a:r>
              <a:t>1 + N + X</a:t>
            </a:r>
          </a:p>
        </p:txBody>
      </p:sp>
      <p:sp>
        <p:nvSpPr>
          <p:cNvPr id="9" name="Hexagon 8"/>
          <p:cNvSpPr/>
          <p:nvPr/>
        </p:nvSpPr>
        <p:spPr>
          <a:xfrm>
            <a:off x="777240" y="1828800"/>
            <a:ext cx="3200400" cy="2560320"/>
          </a:xfrm>
          <a:prstGeom prst="hexagon">
            <a:avLst/>
          </a:prstGeom>
          <a:solidFill>
            <a:srgbClr val="0C1230"/>
          </a:solidFill>
          <a:ln w="25400">
            <a:solidFill>
              <a:srgbClr val="00F5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14400" y="2286000"/>
            <a:ext cx="292608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200" b="1">
                <a:solidFill>
                  <a:srgbClr val="00F5FF"/>
                </a:solidFill>
                <a:latin typeface="Orbitron"/>
              </a:defRPr>
            </a:pPr>
            <a:r>
              <a:t>1</a:t>
            </a:r>
          </a:p>
          <a:p>
            <a:pPr algn="ctr">
              <a:spcBef>
                <a:spcPts val="800"/>
              </a:spcBef>
              <a:defRPr sz="1100" b="0">
                <a:solidFill>
                  <a:srgbClr val="A0B4D2"/>
                </a:solidFill>
                <a:latin typeface="PingFang SC Light"/>
              </a:defRPr>
            </a:pPr>
            <a:r>
              <a:t>车辆/设备/能源</a:t>
            </a:r>
            <a:br/>
            <a:r>
              <a:t>唯一主键</a:t>
            </a:r>
          </a:p>
        </p:txBody>
      </p:sp>
      <p:sp>
        <p:nvSpPr>
          <p:cNvPr id="11" name="Hexagon 10"/>
          <p:cNvSpPr/>
          <p:nvPr/>
        </p:nvSpPr>
        <p:spPr>
          <a:xfrm>
            <a:off x="4297680" y="1828800"/>
            <a:ext cx="3200400" cy="2560320"/>
          </a:xfrm>
          <a:prstGeom prst="hexagon">
            <a:avLst/>
          </a:prstGeom>
          <a:solidFill>
            <a:srgbClr val="0C1230"/>
          </a:solidFill>
          <a:ln w="25400">
            <a:solidFill>
              <a:srgbClr val="FF00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434840" y="2286000"/>
            <a:ext cx="292608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200" b="1">
                <a:solidFill>
                  <a:srgbClr val="FF008C"/>
                </a:solidFill>
                <a:latin typeface="Orbitron"/>
              </a:defRPr>
            </a:pPr>
            <a:r>
              <a:t>N</a:t>
            </a:r>
          </a:p>
          <a:p>
            <a:pPr algn="ctr">
              <a:spcBef>
                <a:spcPts val="800"/>
              </a:spcBef>
              <a:defRPr sz="1100" b="0">
                <a:solidFill>
                  <a:srgbClr val="A0B4D2"/>
                </a:solidFill>
                <a:latin typeface="PingFang SC Light"/>
              </a:defRPr>
            </a:pPr>
            <a:r>
              <a:t>电·氢·充换氢</a:t>
            </a:r>
            <a:br/>
            <a:r>
              <a:t>多能源</a:t>
            </a:r>
          </a:p>
        </p:txBody>
      </p:sp>
      <p:sp>
        <p:nvSpPr>
          <p:cNvPr id="13" name="Hexagon 12"/>
          <p:cNvSpPr/>
          <p:nvPr/>
        </p:nvSpPr>
        <p:spPr>
          <a:xfrm>
            <a:off x="7818120" y="1828800"/>
            <a:ext cx="3200400" cy="2560320"/>
          </a:xfrm>
          <a:prstGeom prst="hexagon">
            <a:avLst/>
          </a:prstGeom>
          <a:solidFill>
            <a:srgbClr val="0C1230"/>
          </a:solidFill>
          <a:ln w="25400">
            <a:solidFill>
              <a:srgbClr val="FFD2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955280" y="2286000"/>
            <a:ext cx="292608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200" b="1">
                <a:solidFill>
                  <a:srgbClr val="FFD23C"/>
                </a:solidFill>
                <a:latin typeface="Orbitron"/>
              </a:defRPr>
            </a:pPr>
            <a:r>
              <a:t>X</a:t>
            </a:r>
          </a:p>
          <a:p>
            <a:pPr algn="ctr">
              <a:spcBef>
                <a:spcPts val="800"/>
              </a:spcBef>
              <a:defRPr sz="1100" b="0">
                <a:solidFill>
                  <a:srgbClr val="A0B4D2"/>
                </a:solidFill>
                <a:latin typeface="PingFang SC Light"/>
              </a:defRPr>
            </a:pPr>
            <a:r>
              <a:t>运营·物流·金融</a:t>
            </a:r>
            <a:br/>
            <a:r>
              <a:t>ESG·调度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childTnLst>
                        <p:par>
                          <p:cTn id="1007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07" dur="5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8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8" dur="4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9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9" dur="400"/>
                                  <p:tgtEl>
                                    <p:spTgt spid="9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11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1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1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11" dur="400"/>
                                  <p:tgtEl>
                                    <p:spTgt spid="11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13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1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3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13" dur="400"/>
                                  <p:tgtEl>
                                    <p:spTgt spid="13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-hydrog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0C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118543" y="0"/>
            <a:ext cx="73152" cy="6858000"/>
          </a:xfrm>
          <a:prstGeom prst="rect">
            <a:avLst/>
          </a:prstGeom>
          <a:solidFill>
            <a:srgbClr val="FF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1828800" y="2926080"/>
            <a:ext cx="8503920" cy="381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2296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00F5FF"/>
                </a:solidFill>
                <a:latin typeface="PingFang SC Light"/>
              </a:defRPr>
            </a:pPr>
            <a:r>
              <a:t>羚牛氢能 One 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3474720"/>
            <a:ext cx="10515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000" b="0">
                <a:solidFill>
                  <a:srgbClr val="EBF5FF"/>
                </a:solidFill>
                <a:latin typeface="PingFang SC Light"/>
              </a:defRPr>
            </a:pPr>
            <a:r>
              <a:t>连接产业各方  ·  驱动绿色交通变革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childTnLst>
                        <p:par>
                          <p:cTn id="1007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07" dur="5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8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8" dur="4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-hydrog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0C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118543" y="0"/>
            <a:ext cx="73152" cy="6858000"/>
          </a:xfrm>
          <a:prstGeom prst="rect">
            <a:avLst/>
          </a:prstGeom>
          <a:solidFill>
            <a:srgbClr val="FF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731520" y="960120"/>
            <a:ext cx="3200400" cy="508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31520" y="411480"/>
            <a:ext cx="105156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EBF5FF"/>
                </a:solidFill>
                <a:latin typeface="PingFang SC Light"/>
              </a:defRPr>
            </a:pPr>
            <a:r>
              <a:t>一、报告背景与目标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024128"/>
            <a:ext cx="10058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 b="0">
                <a:solidFill>
                  <a:srgbClr val="00F5FF"/>
                </a:solidFill>
                <a:latin typeface="Orbitron"/>
              </a:defRPr>
            </a:pPr>
            <a:r>
              <a:t>BACKGROUND &amp; OBJECTIVES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1463040"/>
            <a:ext cx="10241280" cy="475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600" b="0">
                <a:solidFill>
                  <a:srgbClr val="A0B4D2"/>
                </a:solidFill>
                <a:latin typeface="PingFang SC Light"/>
              </a:defRPr>
            </a:pPr>
            <a:r>
              <a:t>▸  业务规模扩大，人工台账与分散系统难以为继</a:t>
            </a:r>
          </a:p>
          <a:p>
            <a:pPr>
              <a:spcAft>
                <a:spcPts val="1000"/>
              </a:spcAft>
              <a:defRPr sz="1600" b="0">
                <a:solidFill>
                  <a:srgbClr val="FF008C"/>
                </a:solidFill>
                <a:latin typeface="PingFang SC Light"/>
              </a:defRPr>
            </a:pPr>
            <a:r>
              <a:t>▸  数据分散 · 流程依赖人工 · 单点建设难复用</a:t>
            </a:r>
          </a:p>
          <a:p>
            <a:pPr>
              <a:spcAft>
                <a:spcPts val="1000"/>
              </a:spcAft>
              <a:defRPr sz="1600" b="0">
                <a:solidFill>
                  <a:srgbClr val="00F5FF"/>
                </a:solidFill>
                <a:latin typeface="PingFang SC Light"/>
              </a:defRPr>
            </a:pPr>
            <a:r>
              <a:t>▸  建设统一「数智中心」是战略发展的必然选择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childTnLst>
                        <p:par>
                          <p:cTn id="1007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07" dur="5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8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8" dur="4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9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9" dur="400"/>
                                  <p:tgtEl>
                                    <p:spTgt spid="9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-datafl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0C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118543" y="0"/>
            <a:ext cx="73152" cy="6858000"/>
          </a:xfrm>
          <a:prstGeom prst="rect">
            <a:avLst/>
          </a:prstGeom>
          <a:solidFill>
            <a:srgbClr val="FF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731520" y="960120"/>
            <a:ext cx="3200400" cy="508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31520" y="411480"/>
            <a:ext cx="105156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EBF5FF"/>
                </a:solidFill>
                <a:latin typeface="PingFang SC Light"/>
              </a:defRPr>
            </a:pPr>
            <a:r>
              <a:t>现状痛点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024128"/>
            <a:ext cx="10058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 b="0">
                <a:solidFill>
                  <a:srgbClr val="00F5FF"/>
                </a:solidFill>
                <a:latin typeface="Orbitron"/>
              </a:defRPr>
            </a:pPr>
            <a:r>
              <a:t>CURRENT CHALLENGES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1520" y="1554480"/>
            <a:ext cx="2457450" cy="4389120"/>
          </a:xfrm>
          <a:prstGeom prst="roundRect">
            <a:avLst/>
          </a:prstGeom>
          <a:solidFill>
            <a:srgbClr val="0C1230"/>
          </a:solidFill>
          <a:ln w="19050">
            <a:solidFill>
              <a:srgbClr val="00F5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14400" y="1783080"/>
            <a:ext cx="2091690" cy="3931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 b="1">
                <a:solidFill>
                  <a:srgbClr val="00F5FF"/>
                </a:solidFill>
                <a:latin typeface="Orbitron"/>
              </a:defRPr>
            </a:pPr>
            <a:r>
              <a:t>数据孤岛</a:t>
            </a:r>
          </a:p>
          <a:p>
            <a:pPr>
              <a:spcBef>
                <a:spcPts val="1200"/>
              </a:spcBef>
              <a:defRPr sz="1200" b="0">
                <a:solidFill>
                  <a:srgbClr val="A0B4D2"/>
                </a:solidFill>
                <a:latin typeface="PingFang SC Light"/>
              </a:defRPr>
            </a:pPr>
            <a:r>
              <a:t>难以统一视图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17570" y="1554480"/>
            <a:ext cx="2457450" cy="4389120"/>
          </a:xfrm>
          <a:prstGeom prst="roundRect">
            <a:avLst/>
          </a:prstGeom>
          <a:solidFill>
            <a:srgbClr val="0C1230"/>
          </a:solidFill>
          <a:ln w="19050">
            <a:solidFill>
              <a:srgbClr val="FF00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3600450" y="1783080"/>
            <a:ext cx="2091690" cy="3931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 b="1">
                <a:solidFill>
                  <a:srgbClr val="FF008C"/>
                </a:solidFill>
                <a:latin typeface="Orbitron"/>
              </a:defRPr>
            </a:pPr>
            <a:r>
              <a:t>流程非标</a:t>
            </a:r>
          </a:p>
          <a:p>
            <a:pPr>
              <a:spcBef>
                <a:spcPts val="1200"/>
              </a:spcBef>
              <a:defRPr sz="1200" b="0">
                <a:solidFill>
                  <a:srgbClr val="A0B4D2"/>
                </a:solidFill>
                <a:latin typeface="PingFang SC Light"/>
              </a:defRPr>
            </a:pPr>
            <a:r>
              <a:t>可追溯性不足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03620" y="1554480"/>
            <a:ext cx="2457450" cy="4389120"/>
          </a:xfrm>
          <a:prstGeom prst="roundRect">
            <a:avLst/>
          </a:prstGeom>
          <a:solidFill>
            <a:srgbClr val="0C1230"/>
          </a:solidFill>
          <a:ln w="19050">
            <a:solidFill>
              <a:srgbClr val="8C5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286500" y="1783080"/>
            <a:ext cx="2091690" cy="3931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 b="1">
                <a:solidFill>
                  <a:srgbClr val="8C50FF"/>
                </a:solidFill>
                <a:latin typeface="Orbitron"/>
              </a:defRPr>
            </a:pPr>
            <a:r>
              <a:t>重复建设</a:t>
            </a:r>
          </a:p>
          <a:p>
            <a:pPr>
              <a:spcBef>
                <a:spcPts val="1200"/>
              </a:spcBef>
              <a:defRPr sz="1200" b="0">
                <a:solidFill>
                  <a:srgbClr val="A0B4D2"/>
                </a:solidFill>
                <a:latin typeface="PingFang SC Light"/>
              </a:defRPr>
            </a:pPr>
            <a:r>
              <a:t>难以复用扩展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789670" y="1554480"/>
            <a:ext cx="2457450" cy="4389120"/>
          </a:xfrm>
          <a:prstGeom prst="roundRect">
            <a:avLst/>
          </a:prstGeom>
          <a:solidFill>
            <a:srgbClr val="0C1230"/>
          </a:solidFill>
          <a:ln w="19050">
            <a:solidFill>
              <a:srgbClr val="FFD2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8972550" y="1783080"/>
            <a:ext cx="2091690" cy="3931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 b="1">
                <a:solidFill>
                  <a:srgbClr val="FFD23C"/>
                </a:solidFill>
                <a:latin typeface="Orbitron"/>
              </a:defRPr>
            </a:pPr>
            <a:r>
              <a:t>复杂场景</a:t>
            </a:r>
          </a:p>
          <a:p>
            <a:pPr>
              <a:spcBef>
                <a:spcPts val="1200"/>
              </a:spcBef>
              <a:defRPr sz="1200" b="0">
                <a:solidFill>
                  <a:srgbClr val="A0B4D2"/>
                </a:solidFill>
                <a:latin typeface="PingFang SC Light"/>
              </a:defRPr>
            </a:pPr>
            <a:r>
              <a:t>多能源难支撑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childTnLst>
                        <p:par>
                          <p:cTn id="1007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07" dur="5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8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8" dur="4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9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9" dur="400"/>
                                  <p:tgtEl>
                                    <p:spTgt spid="9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11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1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1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11" dur="400"/>
                                  <p:tgtEl>
                                    <p:spTgt spid="11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13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1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3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13" dur="400"/>
                                  <p:tgtEl>
                                    <p:spTgt spid="13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15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1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5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15" dur="400"/>
                                  <p:tgtEl>
                                    <p:spTgt spid="15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-c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0C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118543" y="0"/>
            <a:ext cx="73152" cy="6858000"/>
          </a:xfrm>
          <a:prstGeom prst="rect">
            <a:avLst/>
          </a:prstGeom>
          <a:solidFill>
            <a:srgbClr val="FF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731520" y="960120"/>
            <a:ext cx="3200400" cy="508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31520" y="411480"/>
            <a:ext cx="105156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EBF5FF"/>
                </a:solidFill>
                <a:latin typeface="PingFang SC Light"/>
              </a:defRPr>
            </a:pPr>
            <a:r>
              <a:t>要解决的问题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024128"/>
            <a:ext cx="10058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 b="0">
                <a:solidFill>
                  <a:srgbClr val="00F5FF"/>
                </a:solidFill>
                <a:latin typeface="Orbitron"/>
              </a:defRPr>
            </a:pPr>
            <a:r>
              <a:t>PROBLEMS TO SOLVE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1520" y="1554480"/>
            <a:ext cx="5143500" cy="4389120"/>
          </a:xfrm>
          <a:prstGeom prst="roundRect">
            <a:avLst/>
          </a:prstGeom>
          <a:solidFill>
            <a:srgbClr val="0C1230"/>
          </a:solidFill>
          <a:ln w="19050">
            <a:solidFill>
              <a:srgbClr val="00F5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14400" y="1783080"/>
            <a:ext cx="4777740" cy="3931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 b="1">
                <a:solidFill>
                  <a:srgbClr val="00F5FF"/>
                </a:solidFill>
                <a:latin typeface="Orbitron"/>
              </a:defRPr>
            </a:pPr>
            <a:r>
              <a:t>当前必须解决</a:t>
            </a:r>
          </a:p>
          <a:p>
            <a:pPr>
              <a:spcBef>
                <a:spcPts val="1200"/>
              </a:spcBef>
              <a:defRPr sz="1200" b="0">
                <a:solidFill>
                  <a:srgbClr val="A0B4D2"/>
                </a:solidFill>
                <a:latin typeface="PingFang SC Light"/>
              </a:defRPr>
            </a:pPr>
            <a:r>
              <a:t>手工台账 · 系统割裂</a:t>
            </a:r>
            <a:br/>
            <a:r>
              <a:t>任务依赖人工 · 缺乏数据支撑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03620" y="1554480"/>
            <a:ext cx="5143500" cy="4389120"/>
          </a:xfrm>
          <a:prstGeom prst="roundRect">
            <a:avLst/>
          </a:prstGeom>
          <a:solidFill>
            <a:srgbClr val="0C1230"/>
          </a:solidFill>
          <a:ln w="19050">
            <a:solidFill>
              <a:srgbClr val="FF00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286500" y="1783080"/>
            <a:ext cx="4777740" cy="3931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 b="1">
                <a:solidFill>
                  <a:srgbClr val="FF008C"/>
                </a:solidFill>
                <a:latin typeface="Orbitron"/>
              </a:defRPr>
            </a:pPr>
            <a:r>
              <a:t>未来必须应对</a:t>
            </a:r>
          </a:p>
          <a:p>
            <a:pPr>
              <a:spcBef>
                <a:spcPts val="1200"/>
              </a:spcBef>
              <a:defRPr sz="1200" b="0">
                <a:solidFill>
                  <a:srgbClr val="A0B4D2"/>
                </a:solidFill>
                <a:latin typeface="PingFang SC Light"/>
              </a:defRPr>
            </a:pPr>
            <a:r>
              <a:t>人效下降 · 复杂度上升</a:t>
            </a:r>
            <a:br/>
            <a:r>
              <a:t>平台不可持续 · AI 难落地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childTnLst>
                        <p:par>
                          <p:cTn id="1007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07" dur="5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8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8" dur="4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9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9" dur="400"/>
                                  <p:tgtEl>
                                    <p:spTgt spid="9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11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1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1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11" dur="400"/>
                                  <p:tgtEl>
                                    <p:spTgt spid="11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-c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0C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118543" y="0"/>
            <a:ext cx="73152" cy="6858000"/>
          </a:xfrm>
          <a:prstGeom prst="rect">
            <a:avLst/>
          </a:prstGeom>
          <a:solidFill>
            <a:srgbClr val="FF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731520" y="960120"/>
            <a:ext cx="3200400" cy="508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31520" y="411480"/>
            <a:ext cx="105156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EBF5FF"/>
                </a:solidFill>
                <a:latin typeface="PingFang SC Light"/>
              </a:defRPr>
            </a:pPr>
            <a:r>
              <a:t>四大建设目标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024128"/>
            <a:ext cx="10058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 b="0">
                <a:solidFill>
                  <a:srgbClr val="00F5FF"/>
                </a:solidFill>
                <a:latin typeface="Orbitron"/>
              </a:defRPr>
            </a:pPr>
            <a:r>
              <a:t>CORE OBJECTIVES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1520" y="1554480"/>
            <a:ext cx="2457450" cy="4389120"/>
          </a:xfrm>
          <a:prstGeom prst="roundRect">
            <a:avLst/>
          </a:prstGeom>
          <a:solidFill>
            <a:srgbClr val="0C1230"/>
          </a:solidFill>
          <a:ln w="19050">
            <a:solidFill>
              <a:srgbClr val="00F5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14400" y="1783080"/>
            <a:ext cx="2091690" cy="3931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 b="1">
                <a:solidFill>
                  <a:srgbClr val="00F5FF"/>
                </a:solidFill>
                <a:latin typeface="Orbitron"/>
              </a:defRPr>
            </a:pPr>
            <a:r>
              <a:t>稳定运行</a:t>
            </a:r>
          </a:p>
          <a:p>
            <a:pPr>
              <a:spcBef>
                <a:spcPts val="1200"/>
              </a:spcBef>
              <a:defRPr sz="1200" b="0">
                <a:solidFill>
                  <a:srgbClr val="A0B4D2"/>
                </a:solidFill>
                <a:latin typeface="PingFang SC Light"/>
              </a:defRPr>
            </a:pPr>
            <a:r>
              <a:t>支撑当前业务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17570" y="1554480"/>
            <a:ext cx="2457450" cy="4389120"/>
          </a:xfrm>
          <a:prstGeom prst="roundRect">
            <a:avLst/>
          </a:prstGeom>
          <a:solidFill>
            <a:srgbClr val="0C1230"/>
          </a:solidFill>
          <a:ln w="19050">
            <a:solidFill>
              <a:srgbClr val="FF00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3600450" y="1783080"/>
            <a:ext cx="2091690" cy="3931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 b="1">
                <a:solidFill>
                  <a:srgbClr val="FF008C"/>
                </a:solidFill>
                <a:latin typeface="Orbitron"/>
              </a:defRPr>
            </a:pPr>
            <a:r>
              <a:t>持续演进</a:t>
            </a:r>
          </a:p>
          <a:p>
            <a:pPr>
              <a:spcBef>
                <a:spcPts val="1200"/>
              </a:spcBef>
              <a:defRPr sz="1200" b="0">
                <a:solidFill>
                  <a:srgbClr val="A0B4D2"/>
                </a:solidFill>
                <a:latin typeface="PingFang SC Light"/>
              </a:defRPr>
            </a:pPr>
            <a:r>
              <a:t>支持5年发展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03620" y="1554480"/>
            <a:ext cx="2457450" cy="4389120"/>
          </a:xfrm>
          <a:prstGeom prst="roundRect">
            <a:avLst/>
          </a:prstGeom>
          <a:solidFill>
            <a:srgbClr val="0C1230"/>
          </a:solidFill>
          <a:ln w="19050">
            <a:solidFill>
              <a:srgbClr val="8C5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286500" y="1783080"/>
            <a:ext cx="2091690" cy="3931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 b="1">
                <a:solidFill>
                  <a:srgbClr val="8C50FF"/>
                </a:solidFill>
                <a:latin typeface="Orbitron"/>
              </a:defRPr>
            </a:pPr>
            <a:r>
              <a:t>数据资产</a:t>
            </a:r>
          </a:p>
          <a:p>
            <a:pPr>
              <a:spcBef>
                <a:spcPts val="1200"/>
              </a:spcBef>
              <a:defRPr sz="1200" b="0">
                <a:solidFill>
                  <a:srgbClr val="A0B4D2"/>
                </a:solidFill>
                <a:latin typeface="PingFang SC Light"/>
              </a:defRPr>
            </a:pPr>
            <a:r>
              <a:t>可沉淀可变现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789670" y="1554480"/>
            <a:ext cx="2457450" cy="4389120"/>
          </a:xfrm>
          <a:prstGeom prst="roundRect">
            <a:avLst/>
          </a:prstGeom>
          <a:solidFill>
            <a:srgbClr val="0C1230"/>
          </a:solidFill>
          <a:ln w="19050">
            <a:solidFill>
              <a:srgbClr val="FFD2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8972550" y="1783080"/>
            <a:ext cx="2091690" cy="3931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 b="1">
                <a:solidFill>
                  <a:srgbClr val="FFD23C"/>
                </a:solidFill>
                <a:latin typeface="Orbitron"/>
              </a:defRPr>
            </a:pPr>
            <a:r>
              <a:t>对内对外</a:t>
            </a:r>
          </a:p>
          <a:p>
            <a:pPr>
              <a:spcBef>
                <a:spcPts val="1200"/>
              </a:spcBef>
              <a:defRPr sz="1200" b="0">
                <a:solidFill>
                  <a:srgbClr val="A0B4D2"/>
                </a:solidFill>
                <a:latin typeface="PingFang SC Light"/>
              </a:defRPr>
            </a:pPr>
            <a:r>
              <a:t>降本+SaaS输出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childTnLst>
                        <p:par>
                          <p:cTn id="1007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07" dur="5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8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8" dur="4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9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9" dur="400"/>
                                  <p:tgtEl>
                                    <p:spTgt spid="9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11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11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1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11" dur="400"/>
                                  <p:tgtEl>
                                    <p:spTgt spid="11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13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13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3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13" dur="400"/>
                                  <p:tgtEl>
                                    <p:spTgt spid="13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15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1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5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15" dur="400"/>
                                  <p:tgtEl>
                                    <p:spTgt spid="15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-hydrog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0C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118543" y="0"/>
            <a:ext cx="73152" cy="6858000"/>
          </a:xfrm>
          <a:prstGeom prst="rect">
            <a:avLst/>
          </a:prstGeom>
          <a:solidFill>
            <a:srgbClr val="FF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731520" y="960120"/>
            <a:ext cx="3200400" cy="508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31520" y="411480"/>
            <a:ext cx="105156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EBF5FF"/>
                </a:solidFill>
                <a:latin typeface="PingFang SC Light"/>
              </a:defRPr>
            </a:pPr>
            <a:r>
              <a:t>二、战略定位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024128"/>
            <a:ext cx="10058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 b="0">
                <a:solidFill>
                  <a:srgbClr val="00F5FF"/>
                </a:solidFill>
                <a:latin typeface="Orbitron"/>
              </a:defRPr>
            </a:pPr>
            <a:r>
              <a:t>STRATEGIC POSITIONING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1463040"/>
            <a:ext cx="10241280" cy="475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600" b="0">
                <a:solidFill>
                  <a:srgbClr val="00F5FF"/>
                </a:solidFill>
                <a:latin typeface="PingFang SC Light"/>
              </a:defRPr>
            </a:pPr>
            <a:r>
              <a:t>▸  数智中心：未来3–5年核心数字基础设施</a:t>
            </a:r>
          </a:p>
          <a:p>
            <a:pPr>
              <a:spcAft>
                <a:spcPts val="1000"/>
              </a:spcAft>
              <a:defRPr sz="1600" b="0">
                <a:solidFill>
                  <a:srgbClr val="EBF5FF"/>
                </a:solidFill>
                <a:latin typeface="PingFang SC Light"/>
              </a:defRPr>
            </a:pPr>
            <a:r>
              <a:t>▸  长期战略资产，非单一IT项目</a:t>
            </a:r>
          </a:p>
          <a:p>
            <a:pPr>
              <a:spcAft>
                <a:spcPts val="1000"/>
              </a:spcAft>
              <a:defRPr sz="1600" b="0">
                <a:solidFill>
                  <a:srgbClr val="FFD23C"/>
                </a:solidFill>
                <a:latin typeface="PingFang SC Light"/>
              </a:defRPr>
            </a:pPr>
            <a:r>
              <a:t>▸  羚牛氢能 One OS — 氢能交通商业操作系统</a:t>
            </a:r>
          </a:p>
          <a:p>
            <a:pPr>
              <a:spcAft>
                <a:spcPts val="1000"/>
              </a:spcAft>
              <a:defRPr sz="1600" b="0">
                <a:solidFill>
                  <a:srgbClr val="FF008C"/>
                </a:solidFill>
                <a:latin typeface="PingFang SC Light"/>
              </a:defRPr>
            </a:pPr>
            <a:r>
              <a:t>▸  核心产品：小羚羚统一运营与服务终端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childTnLst>
                        <p:par>
                          <p:cTn id="1007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07" dur="5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8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8" dur="4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9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9" dur="400"/>
                                  <p:tgtEl>
                                    <p:spTgt spid="9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-datafl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0C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118543" y="0"/>
            <a:ext cx="73152" cy="6858000"/>
          </a:xfrm>
          <a:prstGeom prst="rect">
            <a:avLst/>
          </a:prstGeom>
          <a:solidFill>
            <a:srgbClr val="FF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731520" y="960120"/>
            <a:ext cx="3200400" cy="508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31520" y="411480"/>
            <a:ext cx="105156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EBF5FF"/>
                </a:solidFill>
                <a:latin typeface="PingFang SC Light"/>
              </a:defRPr>
            </a:pPr>
            <a:r>
              <a:t>羚牛氢能 One OS  ·  架构示意图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024128"/>
            <a:ext cx="10058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 b="0">
                <a:solidFill>
                  <a:srgbClr val="00F5FF"/>
                </a:solidFill>
                <a:latin typeface="Orbitron"/>
              </a:defRPr>
            </a:pPr>
            <a:r>
              <a:t>SYSTEM ARCHITECTURE</a:t>
            </a:r>
          </a:p>
        </p:txBody>
      </p:sp>
      <p:pic>
        <p:nvPicPr>
          <p:cNvPr id="9" name="Picture 8" descr="archite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325880"/>
            <a:ext cx="11155680" cy="521208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14400" y="1417320"/>
            <a:ext cx="3474720" cy="868680"/>
          </a:xfrm>
          <a:prstGeom prst="roundRect">
            <a:avLst/>
          </a:prstGeom>
          <a:solidFill>
            <a:srgbClr val="0C1230"/>
          </a:solidFill>
          <a:ln w="19050">
            <a:solidFill>
              <a:srgbClr val="00F5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005840" y="1490472"/>
            <a:ext cx="329184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1">
                <a:solidFill>
                  <a:srgbClr val="00F5FF"/>
                </a:solidFill>
                <a:latin typeface="Orbitron"/>
              </a:defRPr>
            </a:pPr>
            <a:r>
              <a:t>应用层</a:t>
            </a:r>
          </a:p>
          <a:p>
            <a:pPr>
              <a:defRPr sz="900" b="0">
                <a:solidFill>
                  <a:srgbClr val="A0B4D2"/>
                </a:solidFill>
                <a:latin typeface="PingFang SC Light"/>
              </a:defRPr>
            </a:pPr>
            <a:r>
              <a:t>小羚羚 · 运营终端 · 客户服务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06240" y="1417320"/>
            <a:ext cx="3474720" cy="868680"/>
          </a:xfrm>
          <a:prstGeom prst="roundRect">
            <a:avLst/>
          </a:prstGeom>
          <a:solidFill>
            <a:srgbClr val="0C1230"/>
          </a:solidFill>
          <a:ln w="19050">
            <a:solidFill>
              <a:srgbClr val="FF00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297680" y="1490472"/>
            <a:ext cx="329184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1">
                <a:solidFill>
                  <a:srgbClr val="FF008C"/>
                </a:solidFill>
                <a:latin typeface="Orbitron"/>
              </a:defRPr>
            </a:pPr>
            <a:r>
              <a:t>平台层</a:t>
            </a:r>
          </a:p>
          <a:p>
            <a:pPr>
              <a:defRPr sz="900" b="0">
                <a:solidFill>
                  <a:srgbClr val="A0B4D2"/>
                </a:solidFill>
                <a:latin typeface="PingFang SC Light"/>
              </a:defRPr>
            </a:pPr>
            <a:r>
              <a:t>任务调度 · 能源管理 · 资产视图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98079" y="1417320"/>
            <a:ext cx="3474720" cy="868680"/>
          </a:xfrm>
          <a:prstGeom prst="roundRect">
            <a:avLst/>
          </a:prstGeom>
          <a:solidFill>
            <a:srgbClr val="0C1230"/>
          </a:solidFill>
          <a:ln w="19050">
            <a:solidFill>
              <a:srgbClr val="8C5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589519" y="1490472"/>
            <a:ext cx="329184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1">
                <a:solidFill>
                  <a:srgbClr val="8C50FF"/>
                </a:solidFill>
                <a:latin typeface="Orbitron"/>
              </a:defRPr>
            </a:pPr>
            <a:r>
              <a:t>数据层</a:t>
            </a:r>
          </a:p>
          <a:p>
            <a:pPr>
              <a:defRPr sz="900" b="0">
                <a:solidFill>
                  <a:srgbClr val="A0B4D2"/>
                </a:solidFill>
                <a:latin typeface="PingFang SC Light"/>
              </a:defRPr>
            </a:pPr>
            <a:r>
              <a:t>主数据 · 指标仓 · AI 特征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206240" y="5349240"/>
            <a:ext cx="3474720" cy="868680"/>
          </a:xfrm>
          <a:prstGeom prst="roundRect">
            <a:avLst/>
          </a:prstGeom>
          <a:solidFill>
            <a:srgbClr val="0C1230"/>
          </a:solidFill>
          <a:ln w="19050">
            <a:solidFill>
              <a:srgbClr val="FFD2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4297680" y="5422392"/>
            <a:ext cx="329184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 b="1">
                <a:solidFill>
                  <a:srgbClr val="FFD23C"/>
                </a:solidFill>
                <a:latin typeface="Orbitron"/>
              </a:defRPr>
            </a:pPr>
            <a:r>
              <a:t>生态层</a:t>
            </a:r>
          </a:p>
          <a:p>
            <a:pPr>
              <a:defRPr sz="900" b="0">
                <a:solidFill>
                  <a:srgbClr val="A0B4D2"/>
                </a:solidFill>
                <a:latin typeface="PingFang SC Light"/>
              </a:defRPr>
            </a:pPr>
            <a:r>
              <a:t>API · SaaS · 产业开放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childTnLst>
                        <p:par>
                          <p:cTn id="1007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07" dur="5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8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8" dur="4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9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9" dur="400"/>
                                  <p:tgtEl>
                                    <p:spTgt spid="9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10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10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0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10" dur="500"/>
                                  <p:tgtEl>
                                    <p:spTgt spid="10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12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12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2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12" dur="500"/>
                                  <p:tgtEl>
                                    <p:spTgt spid="12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14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14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4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14" dur="500"/>
                                  <p:tgtEl>
                                    <p:spTgt spid="14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16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16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6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16" dur="500"/>
                                  <p:tgtEl>
                                    <p:spTgt spid="16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-c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0C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118543" y="0"/>
            <a:ext cx="73152" cy="6858000"/>
          </a:xfrm>
          <a:prstGeom prst="rect">
            <a:avLst/>
          </a:prstGeom>
          <a:solidFill>
            <a:srgbClr val="FF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731520" y="960120"/>
            <a:ext cx="3200400" cy="508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31520" y="411480"/>
            <a:ext cx="105156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EBF5FF"/>
                </a:solidFill>
                <a:latin typeface="PingFang SC Light"/>
              </a:defRPr>
            </a:pPr>
            <a:r>
              <a:t>战略阶段：三步走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024128"/>
            <a:ext cx="10058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 b="0">
                <a:solidFill>
                  <a:srgbClr val="00F5FF"/>
                </a:solidFill>
                <a:latin typeface="Orbitron"/>
              </a:defRPr>
            </a:pPr>
            <a:r>
              <a:t>THREE-PHASE ROADMAP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2960" y="2011680"/>
            <a:ext cx="2926080" cy="1280160"/>
          </a:xfrm>
          <a:prstGeom prst="roundRect">
            <a:avLst/>
          </a:prstGeom>
          <a:solidFill>
            <a:srgbClr val="0C1230"/>
          </a:solidFill>
          <a:ln w="25400">
            <a:solidFill>
              <a:srgbClr val="00F5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22960" y="2331720"/>
            <a:ext cx="292608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400" b="1">
                <a:solidFill>
                  <a:srgbClr val="00F5FF"/>
                </a:solidFill>
                <a:latin typeface="PingFang SC Light"/>
              </a:defRPr>
            </a:pPr>
            <a:r>
              <a:t>Phase 01</a:t>
            </a:r>
            <a:br/>
            <a:r>
              <a:t>统一·标准·稳定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822192" y="2423160"/>
            <a:ext cx="356616" cy="457200"/>
          </a:xfrm>
          <a:prstGeom prst="rightArrow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4251960" y="2011680"/>
            <a:ext cx="2926080" cy="1280160"/>
          </a:xfrm>
          <a:prstGeom prst="roundRect">
            <a:avLst/>
          </a:prstGeom>
          <a:solidFill>
            <a:srgbClr val="0C1230"/>
          </a:solidFill>
          <a:ln w="25400">
            <a:solidFill>
              <a:srgbClr val="FF00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251960" y="2331720"/>
            <a:ext cx="292608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400" b="1">
                <a:solidFill>
                  <a:srgbClr val="FF008C"/>
                </a:solidFill>
                <a:latin typeface="PingFang SC Light"/>
              </a:defRPr>
            </a:pPr>
            <a:r>
              <a:t>Phase 02</a:t>
            </a:r>
            <a:br/>
            <a:r>
              <a:t>平台·复用·协同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7251192" y="2423160"/>
            <a:ext cx="356616" cy="457200"/>
          </a:xfrm>
          <a:prstGeom prst="rightArrow">
            <a:avLst/>
          </a:prstGeom>
          <a:solidFill>
            <a:srgbClr val="FF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7680960" y="2011680"/>
            <a:ext cx="2926080" cy="1280160"/>
          </a:xfrm>
          <a:prstGeom prst="roundRect">
            <a:avLst/>
          </a:prstGeom>
          <a:solidFill>
            <a:srgbClr val="0C1230"/>
          </a:solidFill>
          <a:ln w="25400">
            <a:solidFill>
              <a:srgbClr val="FFD2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7680960" y="2331720"/>
            <a:ext cx="292608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400" b="1">
                <a:solidFill>
                  <a:srgbClr val="FFD23C"/>
                </a:solidFill>
                <a:latin typeface="PingFang SC Light"/>
              </a:defRPr>
            </a:pPr>
            <a:r>
              <a:t>Phase 03</a:t>
            </a:r>
            <a:br/>
            <a:r>
              <a:t>智能·开放·商业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childTnLst>
                        <p:par>
                          <p:cTn id="1007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07" dur="5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8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8" dur="4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9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09" dur="500"/>
                                  <p:tgtEl>
                                    <p:spTgt spid="9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12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12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2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12" dur="500"/>
                                  <p:tgtEl>
                                    <p:spTgt spid="12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15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15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15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15" dur="500"/>
                                  <p:tgtEl>
                                    <p:spTgt spid="15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-c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80C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2118543" y="0"/>
            <a:ext cx="73152" cy="6858000"/>
          </a:xfrm>
          <a:prstGeom prst="rect">
            <a:avLst/>
          </a:prstGeom>
          <a:solidFill>
            <a:srgbClr val="FF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731520" y="960120"/>
            <a:ext cx="3200400" cy="50800"/>
          </a:xfrm>
          <a:prstGeom prst="rect">
            <a:avLst/>
          </a:prstGeom>
          <a:solidFill>
            <a:srgbClr val="00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31520" y="411480"/>
            <a:ext cx="1051560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EBF5FF"/>
                </a:solidFill>
                <a:latin typeface="PingFang SC Light"/>
              </a:defRPr>
            </a:pPr>
            <a:r>
              <a:t>Phase 01  ·  统一 · 标准 · 稳定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024128"/>
            <a:ext cx="100584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 b="0">
                <a:solidFill>
                  <a:srgbClr val="00F5FF"/>
                </a:solidFill>
                <a:latin typeface="Orbitron"/>
              </a:defRPr>
            </a:pPr>
            <a:r>
              <a:t>FOUNDATION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1463040"/>
            <a:ext cx="10241280" cy="475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600" b="0">
                <a:solidFill>
                  <a:srgbClr val="00F5FF"/>
                </a:solidFill>
                <a:latin typeface="PingFang SC Light"/>
              </a:defRPr>
            </a:pPr>
            <a:r>
              <a:t>▸  业务在线、数据留痕、流程可控</a:t>
            </a:r>
          </a:p>
          <a:p>
            <a:pPr>
              <a:spcAft>
                <a:spcPts val="1000"/>
              </a:spcAft>
              <a:defRPr sz="1600" b="0">
                <a:solidFill>
                  <a:srgbClr val="A0B4D2"/>
                </a:solidFill>
                <a:latin typeface="PingFang SC Light"/>
              </a:defRPr>
            </a:pPr>
            <a:r>
              <a:t>▸  统一运营平台与小羚羚终端</a:t>
            </a:r>
          </a:p>
          <a:p>
            <a:pPr>
              <a:spcAft>
                <a:spcPts val="1000"/>
              </a:spcAft>
              <a:defRPr sz="1600" b="0">
                <a:solidFill>
                  <a:srgbClr val="A0B4D2"/>
                </a:solidFill>
                <a:latin typeface="PingFang SC Light"/>
              </a:defRPr>
            </a:pPr>
            <a:r>
              <a:t>▸  标准化数据、流程、接口</a:t>
            </a:r>
          </a:p>
          <a:p>
            <a:pPr>
              <a:spcAft>
                <a:spcPts val="1000"/>
              </a:spcAft>
              <a:defRPr sz="1600" b="0">
                <a:solidFill>
                  <a:srgbClr val="A0B4D2"/>
                </a:solidFill>
                <a:latin typeface="PingFang SC Light"/>
              </a:defRPr>
            </a:pPr>
            <a:r>
              <a:t>▸  高可用安全合规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childTnLst>
                        <p:par>
                          <p:cTn id="1007" presetID="2" presetClass="entr" presetSubtype="4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7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7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500)">
                                <p:cBhvr>
                                  <p:cTn id="3007" dur="500"/>
                                  <p:tgtEl>
                                    <p:spTgt spid="7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8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8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8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8" dur="400"/>
                                  <p:tgtEl>
                                    <p:spTgt spid="8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childTnLst>
                        <p:par>
                          <p:cTn id="1009" presetID="10" presetClass="entr" presetSubtype="0" fill="hold" nodeType="clickEffect">
                            <p:stCondLst>
                              <p:cond delay="0"/>
                            </p:stCondLst>
                            <p:childTnLst>
                              <p:set>
                                <p:cBhvr>
                                  <p:cTn id="2009" dur="1" fill="hold">
                                    <p:stCondLst>
                                      <p:cond delay="0"/>
                                    </p:stCondLst>
                                  </p:cTn>
                                  <p:tgtEl>
                                    <p:spTgt spid="9"/>
                                  </p:tgtEl>
                                  <p:attributeNameLst>
                                    <p:attributeName>style.visibility</p:attributeName>
                                  </p:attributeNameLst>
                                </p:cBhvr>
                                <p:to>
                                  <p:strVal val="visible"/>
                                </p:to>
                              </p:set>
                              <p:animEffect transition="in" filter="fade(400)">
                                <p:cBhvr>
                                  <p:cTn id="3009" dur="400"/>
                                  <p:tgtEl>
                                    <p:spTgt spid="9"/>
                                  </p:tgtEl>
                                </p:cBhvr>
                              </p:animEffect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